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257" r:id="rId3"/>
    <p:sldId id="260" r:id="rId5"/>
    <p:sldId id="261" r:id="rId6"/>
    <p:sldId id="262" r:id="rId7"/>
    <p:sldId id="292" r:id="rId8"/>
    <p:sldId id="293" r:id="rId9"/>
    <p:sldId id="264" r:id="rId10"/>
    <p:sldId id="294" r:id="rId11"/>
    <p:sldId id="296" r:id="rId12"/>
    <p:sldId id="295" r:id="rId13"/>
    <p:sldId id="266" r:id="rId14"/>
    <p:sldId id="297" r:id="rId15"/>
    <p:sldId id="298" r:id="rId16"/>
    <p:sldId id="299" r:id="rId17"/>
    <p:sldId id="300" r:id="rId18"/>
    <p:sldId id="304" r:id="rId19"/>
    <p:sldId id="301" r:id="rId20"/>
    <p:sldId id="305" r:id="rId21"/>
    <p:sldId id="303" r:id="rId22"/>
    <p:sldId id="306" r:id="rId23"/>
    <p:sldId id="308" r:id="rId24"/>
    <p:sldId id="309" r:id="rId25"/>
    <p:sldId id="310" r:id="rId26"/>
    <p:sldId id="312" r:id="rId27"/>
    <p:sldId id="311" r:id="rId28"/>
    <p:sldId id="313" r:id="rId29"/>
    <p:sldId id="314" r:id="rId30"/>
    <p:sldId id="307" r:id="rId31"/>
    <p:sldId id="315" r:id="rId32"/>
    <p:sldId id="316" r:id="rId33"/>
    <p:sldId id="26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D5E0"/>
    <a:srgbClr val="6EC7D6"/>
    <a:srgbClr val="00BFD7"/>
    <a:srgbClr val="0AB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115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阿里巴巴普惠体" panose="00020600040101010101" charset="-122"/>
              </a:rPr>
            </a:fld>
            <a:endParaRPr lang="zh-CN" altLang="en-US">
              <a:ea typeface="阿里巴巴普惠体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阿里巴巴普惠体" panose="00020600040101010101" charset="-122"/>
              </a:rPr>
            </a:fld>
            <a:endParaRPr lang="zh-CN" altLang="en-US">
              <a:ea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363B58F2-7790-40BF-BCA1-CE631226A5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D43EDDEB-E8D5-43D6-82C0-3ABECA64AA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DDEB-E8D5-43D6-82C0-3ABECA64AA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DDEB-E8D5-43D6-82C0-3ABECA64AA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DDEB-E8D5-43D6-82C0-3ABECA64AA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DDEB-E8D5-43D6-82C0-3ABECA64AA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DDEB-E8D5-43D6-82C0-3ABECA64AA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DDEB-E8D5-43D6-82C0-3ABECA64AA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DDEB-E8D5-43D6-82C0-3ABECA64AA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3A10D62E-F646-498E-B590-A73622393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5ADFF813-CD40-41DA-83D1-E7FF9252ECB0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807" y="6311900"/>
            <a:ext cx="1813193" cy="501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jpeg"/><Relationship Id="rId3" Type="http://schemas.openxmlformats.org/officeDocument/2006/relationships/image" Target="../media/image39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26" y="598926"/>
            <a:ext cx="5660147" cy="5660147"/>
          </a:xfrm>
          <a:prstGeom prst="rect">
            <a:avLst/>
          </a:prstGeom>
        </p:spPr>
      </p:pic>
      <p:pic>
        <p:nvPicPr>
          <p:cNvPr id="3" name="图片 2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58" y="996690"/>
            <a:ext cx="4919482" cy="4864618"/>
          </a:xfrm>
          <a:prstGeom prst="rect">
            <a:avLst/>
          </a:prstGeom>
        </p:spPr>
      </p:pic>
      <p:sp>
        <p:nvSpPr>
          <p:cNvPr id="8" name="矩形 7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3748238" y="3052012"/>
            <a:ext cx="449152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《</a:t>
            </a:r>
            <a:r>
              <a:rPr lang="zh-CN" altLang="en-US" sz="3200" b="1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知乎</a:t>
            </a:r>
            <a:r>
              <a:rPr lang="en-US" altLang="zh-CN" sz="3200" b="1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》</a:t>
            </a:r>
            <a:r>
              <a:rPr lang="zh-CN" altLang="en-US" sz="3200" b="1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产品体验报告</a:t>
            </a:r>
            <a:endParaRPr lang="en-US" altLang="zh-CN" sz="3200" b="1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02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98826" y="51000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市场规模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7351" y="5763221"/>
            <a:ext cx="989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在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IOS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端社交类别中，知乎排名第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5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，仅次于微信、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QQ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、小红书和微博，总榜排名第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90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；安卓端总下载量超过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18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亿次，属于社交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/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知识付费类头部玩家，拥有顶级的流量。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05" y="2709330"/>
            <a:ext cx="7397400" cy="1439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98" y="714635"/>
            <a:ext cx="2759786" cy="4908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20" y="2201332"/>
            <a:ext cx="2558982" cy="2558982"/>
          </a:xfrm>
          <a:prstGeom prst="rect">
            <a:avLst/>
          </a:prstGeom>
        </p:spPr>
      </p:pic>
      <p:pic>
        <p:nvPicPr>
          <p:cNvPr id="2" name="图片 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91" y="2316403"/>
            <a:ext cx="2328840" cy="2328840"/>
          </a:xfrm>
          <a:prstGeom prst="rect">
            <a:avLst/>
          </a:prstGeom>
        </p:spPr>
      </p:pic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2904879" y="2718740"/>
            <a:ext cx="1358065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03</a:t>
            </a:r>
            <a:endParaRPr lang="zh-CN" altLang="en-US" sz="8800" b="1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418897" y="3216663"/>
            <a:ext cx="410694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5400" b="1" spc="5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用户分析</a:t>
            </a:r>
            <a:endParaRPr lang="zh-CN" altLang="en-US" sz="5400" b="1" spc="5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03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98826" y="51000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用户画像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7351" y="5763221"/>
            <a:ext cx="9895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知乎的用户男女比例接近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1:1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，女性用户数稍微超过男性用户。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10" y="1349192"/>
            <a:ext cx="9568024" cy="3981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03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98826" y="51000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用户画像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7351" y="5763221"/>
            <a:ext cx="989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在用户年龄方面，呈正态分布，主要集中在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19-35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岁阶段，其中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26-35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岁的人群占了总数的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52.83%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；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85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后和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90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后成为知乎社区的主力军，其次是大学生群体。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26" y="1204923"/>
            <a:ext cx="8744409" cy="4046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03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98826" y="51000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用户画像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7351" y="5763221"/>
            <a:ext cx="989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如图所示，知乎的活跃用户主要聚集在广东、江苏、山东、四川等省份，其中广东省的覆盖率最高，达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8.09%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；由此可见，知乎的主要用户群体以一二线发达城市为主。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480" y="1036320"/>
            <a:ext cx="5369080" cy="4533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03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98826" y="51000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用户画像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1801" y="5976581"/>
            <a:ext cx="9895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跟大多数问答型社交应用相似，知乎用户群体的关键词为：影音、教育、咨询、社交、金融理财等。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302" y="1160244"/>
            <a:ext cx="5531652" cy="4613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03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98826" y="51000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用户分析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7567" y="4099013"/>
            <a:ext cx="9895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总的来说，目前知乎受众人群以一二线城市为主，年龄段在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19-35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岁的高质量用户（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70%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的本科以上学历）群体组成；未来若想保持较高地增长，可以重点关注下沉市场，向三四线城市扩展，前提是拥有足够多吸引乡镇青年的元素（更接地气地问答形式及内容），虽然知乎已经开始泛娱乐化，但对于这部分人群仍存在一定的门槛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57567" y="1839718"/>
            <a:ext cx="9895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目标人群：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、想通过碎片时间掌握信息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or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知识的大学生、白领人群；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2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、乐于分享内容、生活经历的人群；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3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、营销号、品牌方等；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4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、打发时间的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”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小闲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”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人群；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5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、把知乎当成“微博”、“百度百科”使用的人群。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20" y="2201332"/>
            <a:ext cx="2558982" cy="2558982"/>
          </a:xfrm>
          <a:prstGeom prst="rect">
            <a:avLst/>
          </a:prstGeom>
        </p:spPr>
      </p:pic>
      <p:pic>
        <p:nvPicPr>
          <p:cNvPr id="2" name="图片 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91" y="2316403"/>
            <a:ext cx="2328840" cy="2328840"/>
          </a:xfrm>
          <a:prstGeom prst="rect">
            <a:avLst/>
          </a:prstGeom>
        </p:spPr>
      </p:pic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2904879" y="2718740"/>
            <a:ext cx="1358065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8800" b="1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418897" y="3216663"/>
            <a:ext cx="410694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5400" b="1" spc="5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产品体验</a:t>
            </a:r>
            <a:endParaRPr lang="zh-CN" altLang="en-US" sz="5400" b="1" spc="5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376956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产品结构图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7831" y="6161004"/>
            <a:ext cx="989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知乎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App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的一级页面由首页、会员、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+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、消息、我的五个模块组成，在目前的版本中，有多个入口接入到知识付费内容，例如“会员” 中的盐选专栏、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Live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讲座、会员推荐，“我的”中付费咨询模块等。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99" y="973308"/>
            <a:ext cx="6717018" cy="5187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376956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产品体验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74" y="1204920"/>
            <a:ext cx="2934675" cy="521980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12" y="1204921"/>
            <a:ext cx="2934675" cy="52198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636" y="1204919"/>
            <a:ext cx="2934675" cy="5219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5" y="1779005"/>
            <a:ext cx="3355703" cy="3355703"/>
          </a:xfrm>
          <a:prstGeom prst="rect">
            <a:avLst/>
          </a:prstGeom>
        </p:spPr>
      </p:pic>
      <p:pic>
        <p:nvPicPr>
          <p:cNvPr id="2" name="图片 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13" y="1929903"/>
            <a:ext cx="3053908" cy="3053908"/>
          </a:xfrm>
          <a:prstGeom prst="rect">
            <a:avLst/>
          </a:prstGeom>
        </p:spPr>
      </p:pic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2091788" y="2946892"/>
            <a:ext cx="1834156" cy="95410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5600" b="1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目 录</a:t>
            </a:r>
            <a:endParaRPr lang="zh-CN" altLang="en-US" sz="5600" b="1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31167" y="621951"/>
            <a:ext cx="265942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300" b="1" spc="200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产品概况</a:t>
            </a:r>
            <a:endParaRPr lang="en-US" altLang="zh-CN" sz="3300" b="1" spc="200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38133" y="1902704"/>
            <a:ext cx="3240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300" b="1" spc="200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市场分析</a:t>
            </a:r>
            <a:endParaRPr lang="zh-CN" altLang="en-US" sz="3300" b="1" spc="200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38133" y="3140026"/>
            <a:ext cx="265942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300" b="1" spc="200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用户分析</a:t>
            </a:r>
            <a:endParaRPr lang="zh-CN" altLang="en-US" sz="3300" b="1" spc="200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38133" y="4392338"/>
            <a:ext cx="265942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300" b="1" spc="200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产品体验</a:t>
            </a:r>
            <a:endParaRPr lang="zh-CN" altLang="en-US" sz="3300" b="1" spc="200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25" name="组合 24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6171745" y="661987"/>
            <a:ext cx="831956" cy="831956"/>
            <a:chOff x="4219467" y="1552467"/>
            <a:chExt cx="3753064" cy="3753064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646" y="1930646"/>
              <a:ext cx="2996707" cy="2996707"/>
            </a:xfrm>
            <a:prstGeom prst="rect">
              <a:avLst/>
            </a:prstGeom>
          </p:spPr>
        </p:pic>
      </p:grpSp>
      <p:sp>
        <p:nvSpPr>
          <p:cNvPr id="5" name="矩形 4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6278710" y="797710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01</a:t>
            </a:r>
            <a:endParaRPr lang="zh-CN" altLang="en-US" sz="28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28" name="组合 27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6171745" y="1829875"/>
            <a:ext cx="831956" cy="831956"/>
            <a:chOff x="4219467" y="1552467"/>
            <a:chExt cx="3753064" cy="3753064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646" y="1930646"/>
              <a:ext cx="2996707" cy="2996707"/>
            </a:xfrm>
            <a:prstGeom prst="rect">
              <a:avLst/>
            </a:prstGeom>
          </p:spPr>
        </p:pic>
      </p:grpSp>
      <p:sp>
        <p:nvSpPr>
          <p:cNvPr id="31" name="矩形 3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6278710" y="1965598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02</a:t>
            </a:r>
            <a:endParaRPr lang="zh-CN" altLang="en-US" sz="28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32" name="组合 3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6171745" y="3090870"/>
            <a:ext cx="831956" cy="831956"/>
            <a:chOff x="4219467" y="1552467"/>
            <a:chExt cx="3753064" cy="3753064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646" y="1930646"/>
              <a:ext cx="2996707" cy="2996707"/>
            </a:xfrm>
            <a:prstGeom prst="rect">
              <a:avLst/>
            </a:prstGeom>
          </p:spPr>
        </p:pic>
      </p:grpSp>
      <p:sp>
        <p:nvSpPr>
          <p:cNvPr id="35" name="矩形 34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6278710" y="3226593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03</a:t>
            </a:r>
            <a:endParaRPr lang="zh-CN" altLang="en-US" sz="28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36" name="组合 35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6171745" y="4258758"/>
            <a:ext cx="831956" cy="831956"/>
            <a:chOff x="4219467" y="1552467"/>
            <a:chExt cx="3753064" cy="3753064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646" y="1930646"/>
              <a:ext cx="2996707" cy="2996707"/>
            </a:xfrm>
            <a:prstGeom prst="rect">
              <a:avLst/>
            </a:prstGeom>
          </p:spPr>
        </p:pic>
      </p:grpSp>
      <p:sp>
        <p:nvSpPr>
          <p:cNvPr id="39" name="矩形 38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6278710" y="4394481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28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358453" y="5560738"/>
            <a:ext cx="265942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300" b="1" spc="200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报告总结</a:t>
            </a:r>
            <a:endParaRPr lang="zh-CN" altLang="en-US" sz="3300" b="1" spc="200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44" name="组合 4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6192065" y="5427158"/>
            <a:ext cx="831956" cy="831956"/>
            <a:chOff x="4219467" y="1552467"/>
            <a:chExt cx="3753064" cy="3753064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646" y="1930646"/>
              <a:ext cx="2996707" cy="2996707"/>
            </a:xfrm>
            <a:prstGeom prst="rect">
              <a:avLst/>
            </a:prstGeom>
          </p:spPr>
        </p:pic>
      </p:grpSp>
      <p:sp>
        <p:nvSpPr>
          <p:cNvPr id="47" name="矩形 46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6299030" y="5562881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05</a:t>
            </a:r>
            <a:endParaRPr lang="zh-CN" altLang="en-US" sz="28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0.17014 L -4.58333E-6 -7.40741E-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0.17014 L -4.58333E-6 -7.40741E-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42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58333E-6 0.17014 L -4.58333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1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49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58333E-6 0.17014 L -4.58333E-6 -7.40741E-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1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56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58333E-6 0.17014 L -4.58333E-6 -7.40741E-7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1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78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31" grpId="0"/>
      <p:bldP spid="35" grpId="0"/>
      <p:bldP spid="39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376956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产品体验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7831" y="6161004"/>
            <a:ext cx="989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“首页” 和“会员”两个一级入口的右上角均可以进入书籍阅读界面，可以简洁明了地看到我的书架和历史阅读记录，此外，知乎还设置了类似微信浮动窗口的模块，可添加多本书籍，方便用户快速回到阅读模式。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093" y="932716"/>
            <a:ext cx="2859944" cy="508688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674" y="932715"/>
            <a:ext cx="2859945" cy="5086888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4949019" y="1250491"/>
            <a:ext cx="8367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376956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产品体验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7831" y="5971033"/>
            <a:ext cx="989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回答中的视频可以不用点击进入，在缩略图界面即可播放，提高用户的使用体验，图像和视频包含的内容信息比文字高，不需要花费太多时间即可初步判断该回答是否值得阅读。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72" y="937363"/>
            <a:ext cx="2801691" cy="49832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147" y="934576"/>
            <a:ext cx="2801691" cy="498327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3276917" y="3426213"/>
            <a:ext cx="3476374" cy="690499"/>
          </a:xfrm>
          <a:prstGeom prst="bentConnector3">
            <a:avLst>
              <a:gd name="adj1" fmla="val 96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497036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产品体验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4464" y="5896269"/>
            <a:ext cx="9895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以问答形式为主的知乎，设置了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N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多个搜索入口，减少用户在想要搜索的时候回退操作步骤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67" y="1422086"/>
            <a:ext cx="2433463" cy="43283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186" y="1398852"/>
            <a:ext cx="2460594" cy="43765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222" y="1396401"/>
            <a:ext cx="2446526" cy="43515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4862" y="1398852"/>
            <a:ext cx="2446526" cy="4351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497036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产品体验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554" y="2521059"/>
            <a:ext cx="37735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用户尝试提问，还没有输入完整的问题时，已经提供一系列已有的相似问题，用户可以通过引导快速找到问题回答，当关键点越多，匹配的精度越高，用户可以选择继续提问或者放弃，在一定程度上减少了知乎数据库中相似信息的冗余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253" y="1137116"/>
            <a:ext cx="2675754" cy="4759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175" y="1137116"/>
            <a:ext cx="2675754" cy="47592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097" y="1137116"/>
            <a:ext cx="2675754" cy="4759274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rot="5400000" flipH="1" flipV="1">
            <a:off x="8091999" y="2161716"/>
            <a:ext cx="1518077" cy="145593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485818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产品体验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9479" y="2767280"/>
            <a:ext cx="3723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基本上每滑动一页，都会出现贴片广告，广告频率过高，尺寸过大，同一页面中，可能只能展示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个回答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+1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广告，并且广告质量普遍较差，这部分广告对于知乎的核心用户群体起负效果作用。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64" y="599526"/>
            <a:ext cx="3331502" cy="5925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485818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产品体验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6100" y="2675389"/>
            <a:ext cx="38656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”我的“界面中关注和收藏夹定义不明确，在点击进入我的关注中，有收藏夹选项，与一级入口的”收藏夹“在命名上重叠，但包含内容不同，用户第一时间很难找到精准窗口，甚至会感到迷惑。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745" y="742150"/>
            <a:ext cx="3021195" cy="53736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788" y="742150"/>
            <a:ext cx="3021195" cy="5373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485818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产品体验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1408" y="2945780"/>
            <a:ext cx="38656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抖机灵式回答：增加了知乎作为社区的趣味性，但这些回答本身不属于知识的范畴，和知乎高价值的问答原则相违背，往往用户无法第一时间内找到自己真正想要的内容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65" y="1743075"/>
            <a:ext cx="3971925" cy="33718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79" y="4083184"/>
            <a:ext cx="3857625" cy="17193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78" y="1788224"/>
            <a:ext cx="3857625" cy="181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04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485818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盈利分析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079" y="1711431"/>
            <a:ext cx="38656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知乎的盈利模式：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、会员制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2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、知识付费内容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3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、开屏广告、信息流广告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4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、周边商品（书籍）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5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、直播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知乎尝试以知识内容变现的道路，但知识付费似乎没有给知乎带来足够的营收，而实行的会员制多为半买半送的形式（如捆绑京东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PLUS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售卖）。于是在最近几年可以看到，知乎的广告内容增多，逐渐变为以广告为主的盈利方式，近期加入的直播模式，可能会给知乎带来新的盈利增长点。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10" y="201252"/>
            <a:ext cx="3629401" cy="64554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41" y="199686"/>
            <a:ext cx="3547995" cy="6310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20" y="2201332"/>
            <a:ext cx="2558982" cy="2558982"/>
          </a:xfrm>
          <a:prstGeom prst="rect">
            <a:avLst/>
          </a:prstGeom>
        </p:spPr>
      </p:pic>
      <p:pic>
        <p:nvPicPr>
          <p:cNvPr id="2" name="图片 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91" y="2316403"/>
            <a:ext cx="2328840" cy="2328840"/>
          </a:xfrm>
          <a:prstGeom prst="rect">
            <a:avLst/>
          </a:prstGeom>
        </p:spPr>
      </p:pic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2904879" y="2718740"/>
            <a:ext cx="1358065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05</a:t>
            </a:r>
            <a:endParaRPr lang="zh-CN" altLang="en-US" sz="8800" b="1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418897" y="3216663"/>
            <a:ext cx="410694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5400" b="1" spc="5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报告总结</a:t>
            </a:r>
            <a:endParaRPr lang="zh-CN" altLang="en-US" sz="5400" b="1" spc="5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05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636738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报告总结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3991" y="3517776"/>
            <a:ext cx="102438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2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、另外，随着人们生活水平的提升，用户越来越愿意为知识付费，迎来了一波热潮，带动一批产品的飞速成长，包括得到、喜马拉雅等；作为内容平台巨头之一的知乎来说，在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2016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年就开始搭建自己的知识付费平台，拥有高质量用户群体的知乎，其大量的优质回答吸引了更多的流量，这也是知乎的最大优势之一。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从给与了多个入口导流到知识付费板块，可以看出，知乎对于知识付费是寄以厚望的，但到现在仍然无法成为主要的盈利点；追求流量变现的知乎，不可避免地加大广告的投放，从知乎老用户的普遍反馈来看，广告的密集投放大大降低了用户体验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3991" y="2054909"/>
            <a:ext cx="102438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知乎如果要下沉市场，收割三四线城市的青年人群，势必要对当前内容进行调整，随着受众面的扩展，越来越多的群体进入知乎，内容质量下降是可以预见的，对于以专业问答起家的知乎来说，是另一个非常棘手的问题。目前知乎正在往微博方向靠，泛娱乐化现象日趋严重，抖机灵的回答往往能获得高赞，而认真、有用的回答往往无法得到足够的热度，导致核心用户群体集体出走现象的发生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20" y="2201332"/>
            <a:ext cx="2558982" cy="2558982"/>
          </a:xfrm>
          <a:prstGeom prst="rect">
            <a:avLst/>
          </a:prstGeom>
        </p:spPr>
      </p:pic>
      <p:pic>
        <p:nvPicPr>
          <p:cNvPr id="2" name="图片 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91" y="2316403"/>
            <a:ext cx="2328840" cy="2328840"/>
          </a:xfrm>
          <a:prstGeom prst="rect">
            <a:avLst/>
          </a:prstGeom>
        </p:spPr>
      </p:pic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2904879" y="2718740"/>
            <a:ext cx="1358065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01</a:t>
            </a:r>
            <a:endParaRPr lang="zh-CN" altLang="en-US" sz="8800" b="1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48790" y="3108960"/>
            <a:ext cx="410694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5400" b="1" spc="5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产品概况</a:t>
            </a:r>
            <a:endParaRPr lang="zh-CN" altLang="en-US" sz="5400" b="1" spc="5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fractur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05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17516" y="636738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报告总结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0423" y="2767280"/>
            <a:ext cx="101391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总的来说，知乎仍然是互联网中最有价值的内容平台之一，从腾讯的领投，到今日资本、百度、搜狗、创新工场的跟投，说明知乎依旧是资本市场的宠儿，而其在过去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10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年间沉淀下来的优质内容及用户，才是知乎最丰厚的资本。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确定以知识付费为主要方向，在不伤害核心用户群体的前提下，谨慎探索新的商业模式（如直播、短视频等），平衡好广告盈利和社区内容的关系，也许是现在知乎亟需去做的事情。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26" y="598926"/>
            <a:ext cx="5660147" cy="5660147"/>
          </a:xfrm>
          <a:prstGeom prst="rect">
            <a:avLst/>
          </a:prstGeom>
        </p:spPr>
      </p:pic>
      <p:pic>
        <p:nvPicPr>
          <p:cNvPr id="3" name="图片 2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58" y="996690"/>
            <a:ext cx="4919482" cy="4864618"/>
          </a:xfrm>
          <a:prstGeom prst="rect">
            <a:avLst/>
          </a:prstGeom>
        </p:spPr>
      </p:pic>
      <p:pic>
        <p:nvPicPr>
          <p:cNvPr id="10" name="图片 9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27" y="1367023"/>
            <a:ext cx="4123952" cy="4123952"/>
          </a:xfrm>
          <a:prstGeom prst="rect">
            <a:avLst/>
          </a:prstGeom>
        </p:spPr>
      </p:pic>
      <p:sp>
        <p:nvSpPr>
          <p:cNvPr id="8" name="矩形 7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4191366" y="2967237"/>
            <a:ext cx="3797074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THANK YOU</a:t>
            </a:r>
            <a:endParaRPr lang="en-US" altLang="zh-CN" sz="4000" b="1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30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01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98826" y="51000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产品概况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Rectangle 26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 bwMode="auto">
          <a:xfrm>
            <a:off x="4572001" y="3103880"/>
            <a:ext cx="2804160" cy="131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9pPr>
          </a:lstStyle>
          <a:p>
            <a:pPr algn="ctr" eaLnBrk="1" hangingPunct="1">
              <a:spcBef>
                <a:spcPts val="1700"/>
              </a:spcBef>
            </a:pP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体验机型：</a:t>
            </a:r>
            <a:r>
              <a:rPr lang="en-US" altLang="zh-CN" sz="1600" dirty="0" err="1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iphone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 7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 eaLnBrk="1" hangingPunct="1">
              <a:spcBef>
                <a:spcPts val="1700"/>
              </a:spcBef>
            </a:pP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操作系统：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IOS 13.2.3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 eaLnBrk="1" hangingPunct="1">
              <a:spcBef>
                <a:spcPts val="1700"/>
              </a:spcBef>
            </a:pP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产品版本：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V6.20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Rectangle 26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 bwMode="auto">
          <a:xfrm>
            <a:off x="5090161" y="2037080"/>
            <a:ext cx="1808479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anose="020B0502020104020203" pitchFamily="2" charset="0"/>
                <a:ea typeface="ヒラギノ角ゴ ProN W3" panose="020B0300000000000000" pitchFamily="2" charset="-128"/>
                <a:sym typeface="Gill Sans" panose="020B0502020104020203" pitchFamily="2" charset="0"/>
              </a:defRPr>
            </a:lvl9pPr>
          </a:lstStyle>
          <a:p>
            <a:pPr algn="just" eaLnBrk="1" hangingPunct="1">
              <a:spcBef>
                <a:spcPts val="1700"/>
              </a:spcBef>
            </a:pPr>
            <a:r>
              <a:rPr lang="zh-CN" altLang="en-US" sz="32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体验环境</a:t>
            </a:r>
            <a:endParaRPr lang="en-US" altLang="zh-CN" sz="32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01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98826" y="51000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产品简介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671" y="4141422"/>
            <a:ext cx="9895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产品介绍：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知乎是网络问答社区，连接各行各业的用户。用户分享着彼此的知识、经验和见解，为中文互联网源源不断地提供多种多样的信息。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准确地讲，知乎更像一个论坛：用户围绕着某一感兴趣的话题进行相关的讨论，同时可以关注兴趣一致的人。对于概念性的解释，网络百科几乎涵盖了你所有的疑问；但是对于发散思维的整合，却是知乎的一大特色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7671" y="2191783"/>
            <a:ext cx="9895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类型：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互联网问答社区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en-US" altLang="zh-CN" sz="1600" dirty="0" err="1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Solgan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：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有问题，上知乎。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（旧：与世界分享你的知识、经验和见解。）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8" name="矩形 17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4726506" y="32712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版本信息</a:t>
            </a:r>
            <a:endParaRPr lang="zh-CN" altLang="en-US" sz="28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aphicFrame>
        <p:nvGraphicFramePr>
          <p:cNvPr id="21" name="表格 21"/>
          <p:cNvGraphicFramePr>
            <a:graphicFrameLocks noGrp="1"/>
          </p:cNvGraphicFramePr>
          <p:nvPr/>
        </p:nvGraphicFramePr>
        <p:xfrm>
          <a:off x="1696720" y="1300480"/>
          <a:ext cx="8127999" cy="3268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144"/>
                <a:gridCol w="4392118"/>
                <a:gridCol w="1923737"/>
              </a:tblGrid>
              <a:tr h="5254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版本号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更新日志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日期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</a:tr>
              <a:tr h="5254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6.20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-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个人页面增加了「置顶用户」入口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  <a:p>
                      <a:pPr algn="l"/>
                      <a:r>
                        <a:rPr lang="en-US" altLang="zh-CN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-</a:t>
                      </a:r>
                      <a:r>
                        <a:rPr lang="zh-CN" altLang="en-US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“小蓝星”推荐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2019/11/13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</a:tr>
              <a:tr h="5254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6.15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-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「直播」功能上线，看有趣有料的内容，与主播实时互动</a:t>
                      </a:r>
                      <a:br>
                        <a:rPr lang="zh-CN" altLang="en-US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</a:b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-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搜索新增「我的」的分类搜索功能，支持搜索收藏内容和浏览历史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2019/10/10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</a:tr>
              <a:tr h="5254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6.14.1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-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「关注页最常访问」可以将熟悉知友和专栏置顶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-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「热榜」增加自定义榜单顺序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2019/10/01</a:t>
                      </a:r>
                      <a:endParaRPr lang="zh-CN" altLang="en-US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矩形 22"/>
          <p:cNvSpPr/>
          <p:nvPr/>
        </p:nvSpPr>
        <p:spPr>
          <a:xfrm>
            <a:off x="705751" y="4902373"/>
            <a:ext cx="9895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更新频率：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IOS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端知乎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App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更新频率约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10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天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/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版，真正有更新内容的版本频率约为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20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天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/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版（如上），从更新频率上，知乎基本遵循了苹果公司建议的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16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天更新一版的节奏，侧重点还是在一些功能模块的交互设计优化，提升用户体验。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另外在近两个月的更新版本中，重点推出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「直播」功能。</a:t>
            </a:r>
            <a:endParaRPr lang="en-US" altLang="zh-CN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由此可见，知乎作为问答社区型产品，顺应了短视频时代，正式入场直播领域。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20" y="2201332"/>
            <a:ext cx="2558982" cy="2558982"/>
          </a:xfrm>
          <a:prstGeom prst="rect">
            <a:avLst/>
          </a:prstGeom>
        </p:spPr>
      </p:pic>
      <p:pic>
        <p:nvPicPr>
          <p:cNvPr id="2" name="图片 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91" y="2316403"/>
            <a:ext cx="2328840" cy="2328840"/>
          </a:xfrm>
          <a:prstGeom prst="rect">
            <a:avLst/>
          </a:prstGeom>
        </p:spPr>
      </p:pic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2904879" y="2718740"/>
            <a:ext cx="1358065" cy="14465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02</a:t>
            </a:r>
            <a:endParaRPr lang="zh-CN" altLang="en-US" sz="8800" b="1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418897" y="3115063"/>
            <a:ext cx="410694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5400" b="1" spc="5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市场分析</a:t>
            </a:r>
            <a:endParaRPr lang="zh-CN" altLang="en-US" sz="5400" b="1" spc="5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02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98826" y="51000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市场规模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7351" y="5763221"/>
            <a:ext cx="9895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从上图可知：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2017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12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月，中国知识付费类平台「月度总有效使用时间」达到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4.1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亿小时，与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2017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月相比，涨幅达到了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100.3%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。不难预测：伴随着知识付费平台占据用户注意力的提升，通过付费手段获取知识将逐渐成为用户生活方式之一。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05" y="1150084"/>
            <a:ext cx="6371555" cy="4445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GrpSpPr/>
          <p:nvPr/>
        </p:nvGrpSpPr>
        <p:grpSpPr>
          <a:xfrm>
            <a:off x="395231" y="302192"/>
            <a:ext cx="1124673" cy="1124673"/>
            <a:chOff x="4034023" y="1367023"/>
            <a:chExt cx="4123952" cy="41239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467" y="1552467"/>
              <a:ext cx="3753064" cy="37530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367023"/>
              <a:ext cx="4123952" cy="4123952"/>
            </a:xfrm>
            <a:prstGeom prst="rect">
              <a:avLst/>
            </a:prstGeom>
          </p:spPr>
        </p:pic>
      </p:grpSp>
      <p:sp>
        <p:nvSpPr>
          <p:cNvPr id="12" name="矩形 11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/>
          <p:cNvSpPr/>
          <p:nvPr/>
        </p:nvSpPr>
        <p:spPr>
          <a:xfrm>
            <a:off x="593991" y="497036"/>
            <a:ext cx="704039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C7D6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02</a:t>
            </a:r>
            <a:endParaRPr lang="zh-CN" altLang="en-US" sz="4000" b="1" dirty="0">
              <a:solidFill>
                <a:srgbClr val="6EC7D6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1698826" y="510004"/>
            <a:ext cx="333150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spc="300" dirty="0">
                <a:solidFill>
                  <a:srgbClr val="6EC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市场规模</a:t>
            </a:r>
            <a:endParaRPr lang="zh-CN" altLang="en-US" sz="3600" b="1" spc="300" dirty="0">
              <a:solidFill>
                <a:srgbClr val="6EC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460A1AC370B226DEBE908B2FF819E4A1FC4F1758D523790F4121B8C80FA7CB37F1EFCCA1FD7CA77B4DF45B8E73C5C3F5414A721527975475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e7d195523061f1c0205959036996ad55c215b892a7aac5c0B9ADEF7896FB48F2EF97163A2DE1401E1875DEDC438B7864AD24CA23553DBBBD975DAF4CAD4A2592689FFB6CEE59FFA55B2702D0E5EE29CD460A1AC370B226DEBE908B2FF819E4A1FC4F1758D523790F4121B8C80FA7CB37F1EFCCA1FD7CA77B4DF45B8E73C5C3F5414A721527975475</a:t>
            </a:r>
            <a:endParaRPr lang="zh-CN" altLang="en-US" sz="1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07191" y="4755815"/>
            <a:ext cx="21390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数据来源：艾瑞数据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31" y="1590855"/>
            <a:ext cx="8006080" cy="306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807351" y="5516999"/>
            <a:ext cx="9895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根据艾瑞咨询统计，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2017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年，中国知识付费产业规模约为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49.1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亿，同比增长近三倍。按照这个趋势，未来三年，知识付费产业规模将会持续高速扩张。到明年，知识付费市场的规模将达到</a:t>
            </a:r>
            <a:r>
              <a:rPr lang="en-US" altLang="zh-CN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235</a:t>
            </a:r>
            <a:r>
              <a:rPr lang="zh-CN" altLang="en-US" sz="1600" dirty="0">
                <a:solidFill>
                  <a:srgbClr val="90D5E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亿。</a:t>
            </a:r>
            <a:endParaRPr lang="zh-CN" altLang="en-US" sz="1600" dirty="0">
              <a:solidFill>
                <a:srgbClr val="90D5E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阿里巴巴普惠体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阿里巴巴普惠体"/>
        <a:font script="Hebr" typeface="阿里巴巴普惠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阿里巴巴普惠体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阿里巴巴普惠体"/>
        <a:font script="Hebr" typeface="阿里巴巴普惠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阿里巴巴普惠体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阿里巴巴普惠体"/>
        <a:font script="Hebr" typeface="阿里巴巴普惠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11441</Words>
  <Application>WPS 演示</Application>
  <PresentationFormat>宽屏</PresentationFormat>
  <Paragraphs>304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Arial</vt:lpstr>
      <vt:lpstr>宋体</vt:lpstr>
      <vt:lpstr>Wingdings</vt:lpstr>
      <vt:lpstr>阿里巴巴普惠体</vt:lpstr>
      <vt:lpstr>Gill Sans</vt:lpstr>
      <vt:lpstr>ヒラギノ角ゴ ProN W3</vt:lpstr>
      <vt:lpstr>Yu Gothic UI Light</vt:lpstr>
      <vt:lpstr>Lato Regular</vt:lpstr>
      <vt:lpstr>Segoe Print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21321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3-现代智能互联网大数据商务科技ppt模板</dc:title>
  <dc:creator>123123</dc:creator>
  <dc:description>12321</dc:description>
  <cp:lastModifiedBy>宇</cp:lastModifiedBy>
  <cp:revision>134</cp:revision>
  <dcterms:created xsi:type="dcterms:W3CDTF">2021-02-16T06:00:00Z</dcterms:created>
  <dcterms:modified xsi:type="dcterms:W3CDTF">2021-04-26T03:04:54Z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178EBEED8D3F4D39B9941A6B0FE90C1D</vt:lpwstr>
  </property>
</Properties>
</file>